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18"/>
  </p:notesMasterIdLst>
  <p:sldIdLst>
    <p:sldId id="256" r:id="rId2"/>
    <p:sldId id="271" r:id="rId3"/>
    <p:sldId id="266" r:id="rId4"/>
    <p:sldId id="267" r:id="rId5"/>
    <p:sldId id="265" r:id="rId6"/>
    <p:sldId id="268" r:id="rId7"/>
    <p:sldId id="260" r:id="rId8"/>
    <p:sldId id="257" r:id="rId9"/>
    <p:sldId id="258" r:id="rId10"/>
    <p:sldId id="259" r:id="rId11"/>
    <p:sldId id="272" r:id="rId12"/>
    <p:sldId id="261" r:id="rId13"/>
    <p:sldId id="262" r:id="rId14"/>
    <p:sldId id="263" r:id="rId15"/>
    <p:sldId id="264" r:id="rId16"/>
    <p:sldId id="269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 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4" autoAdjust="0"/>
    <p:restoredTop sz="92807" autoAdjust="0"/>
  </p:normalViewPr>
  <p:slideViewPr>
    <p:cSldViewPr snapToGrid="0" showGuides="1">
      <p:cViewPr varScale="1">
        <p:scale>
          <a:sx n="118" d="100"/>
          <a:sy n="118" d="100"/>
        </p:scale>
        <p:origin x="306" y="96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6-26T10:15:37.146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6-29T02:54:44.987" idx="2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7898E-52C6-473E-B77E-4A6D45FA85F7}" type="datetimeFigureOut">
              <a:rPr lang="it-IT" smtClean="0"/>
              <a:t>01/07/2022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BC836E-D8A8-40DC-832F-DA1484126B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1749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BC836E-D8A8-40DC-832F-DA1484126BB2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4785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BC836E-D8A8-40DC-832F-DA1484126BB2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5540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BC836E-D8A8-40DC-832F-DA1484126BB2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60675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BC836E-D8A8-40DC-832F-DA1484126BB2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96380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 2022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BC836E-D8A8-40DC-832F-DA1484126BB2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1513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77B7D82-513E-4ADD-A26D-52A718472963}" type="datetimeFigureOut">
              <a:rPr lang="it-IT" smtClean="0"/>
              <a:t>01/07/2022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FA1AA8C-5829-4549-81EE-A89AE11762A5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3760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B7D82-513E-4ADD-A26D-52A718472963}" type="datetimeFigureOut">
              <a:rPr lang="it-IT" smtClean="0"/>
              <a:t>01/07/2022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AA8C-5829-4549-81EE-A89AE11762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561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B7D82-513E-4ADD-A26D-52A718472963}" type="datetimeFigureOut">
              <a:rPr lang="it-IT" smtClean="0"/>
              <a:t>01/07/2022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AA8C-5829-4549-81EE-A89AE11762A5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20707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B7D82-513E-4ADD-A26D-52A718472963}" type="datetimeFigureOut">
              <a:rPr lang="it-IT" smtClean="0"/>
              <a:t>01/07/2022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AA8C-5829-4549-81EE-A89AE11762A5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2948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B7D82-513E-4ADD-A26D-52A718472963}" type="datetimeFigureOut">
              <a:rPr lang="it-IT" smtClean="0"/>
              <a:t>01/07/2022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AA8C-5829-4549-81EE-A89AE11762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26153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B7D82-513E-4ADD-A26D-52A718472963}" type="datetimeFigureOut">
              <a:rPr lang="it-IT" smtClean="0"/>
              <a:t>01/07/2022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AA8C-5829-4549-81EE-A89AE11762A5}" type="slidenum">
              <a:rPr lang="it-IT" smtClean="0"/>
              <a:t>‹N›</a:t>
            </a:fld>
            <a:endParaRPr lang="it-IT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52257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B7D82-513E-4ADD-A26D-52A718472963}" type="datetimeFigureOut">
              <a:rPr lang="it-IT" smtClean="0"/>
              <a:t>01/07/2022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AA8C-5829-4549-81EE-A89AE11762A5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38031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B7D82-513E-4ADD-A26D-52A718472963}" type="datetimeFigureOut">
              <a:rPr lang="it-IT" smtClean="0"/>
              <a:t>01/07/2022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AA8C-5829-4549-81EE-A89AE11762A5}" type="slidenum">
              <a:rPr lang="it-IT" smtClean="0"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24160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B7D82-513E-4ADD-A26D-52A718472963}" type="datetimeFigureOut">
              <a:rPr lang="it-IT" smtClean="0"/>
              <a:t>01/07/2022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AA8C-5829-4549-81EE-A89AE11762A5}" type="slidenum">
              <a:rPr lang="it-IT" smtClean="0"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2183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B7D82-513E-4ADD-A26D-52A718472963}" type="datetimeFigureOut">
              <a:rPr lang="it-IT" smtClean="0"/>
              <a:t>01/07/2022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AA8C-5829-4549-81EE-A89AE11762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7818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B7D82-513E-4ADD-A26D-52A718472963}" type="datetimeFigureOut">
              <a:rPr lang="it-IT" smtClean="0"/>
              <a:t>01/07/2022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AA8C-5829-4549-81EE-A89AE11762A5}" type="slidenum">
              <a:rPr lang="it-IT" smtClean="0"/>
              <a:t>‹N›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3165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B7D82-513E-4ADD-A26D-52A718472963}" type="datetimeFigureOut">
              <a:rPr lang="it-IT" smtClean="0"/>
              <a:t>01/07/2022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AA8C-5829-4549-81EE-A89AE11762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4597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B7D82-513E-4ADD-A26D-52A718472963}" type="datetimeFigureOut">
              <a:rPr lang="it-IT" smtClean="0"/>
              <a:t>01/07/2022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AA8C-5829-4549-81EE-A89AE11762A5}" type="slidenum">
              <a:rPr lang="it-IT" smtClean="0"/>
              <a:t>‹N›</a:t>
            </a:fld>
            <a:endParaRPr lang="it-IT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9103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B7D82-513E-4ADD-A26D-52A718472963}" type="datetimeFigureOut">
              <a:rPr lang="it-IT" smtClean="0"/>
              <a:t>01/07/2022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AA8C-5829-4549-81EE-A89AE11762A5}" type="slidenum">
              <a:rPr lang="it-IT" smtClean="0"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7076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B7D82-513E-4ADD-A26D-52A718472963}" type="datetimeFigureOut">
              <a:rPr lang="it-IT" smtClean="0"/>
              <a:t>01/07/2022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AA8C-5829-4549-81EE-A89AE11762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0387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B7D82-513E-4ADD-A26D-52A718472963}" type="datetimeFigureOut">
              <a:rPr lang="it-IT" smtClean="0"/>
              <a:t>01/07/2022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AA8C-5829-4549-81EE-A89AE11762A5}" type="slidenum">
              <a:rPr lang="it-IT" smtClean="0"/>
              <a:t>‹N›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1831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B7D82-513E-4ADD-A26D-52A718472963}" type="datetimeFigureOut">
              <a:rPr lang="it-IT" smtClean="0"/>
              <a:t>01/07/2022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AA8C-5829-4549-81EE-A89AE11762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9665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77B7D82-513E-4ADD-A26D-52A718472963}" type="datetimeFigureOut">
              <a:rPr lang="it-IT" smtClean="0"/>
              <a:t>01/07/2022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FA1AA8C-5829-4549-81EE-A89AE11762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5649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DAFE2930-7F57-3D2E-295B-93F84D35A7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35" y="19536"/>
            <a:ext cx="5259902" cy="6837962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5BF2FDEE-8C2B-67E0-EEEA-948A6F2C5AF5}"/>
              </a:ext>
            </a:extLst>
          </p:cNvPr>
          <p:cNvSpPr txBox="1"/>
          <p:nvPr/>
        </p:nvSpPr>
        <p:spPr>
          <a:xfrm>
            <a:off x="6248400" y="1845741"/>
            <a:ext cx="580176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/>
              <a:t>Obiettivi del Corso di Alta Formazione</a:t>
            </a:r>
          </a:p>
          <a:p>
            <a:pPr algn="ctr"/>
            <a:r>
              <a:rPr lang="it-IT" sz="2800" dirty="0"/>
              <a:t>Relatore:</a:t>
            </a:r>
            <a:r>
              <a:rPr lang="it-IT" sz="2800" b="1" dirty="0"/>
              <a:t> dr. Giuseppe </a:t>
            </a:r>
            <a:r>
              <a:rPr lang="it-IT" sz="2800" b="1" dirty="0" err="1"/>
              <a:t>Nettis</a:t>
            </a:r>
            <a:endParaRPr lang="it-IT" sz="2800" b="1" dirty="0"/>
          </a:p>
          <a:p>
            <a:pPr algn="ctr"/>
            <a:r>
              <a:rPr lang="it-IT" sz="2800" b="1" dirty="0"/>
              <a:t>Medico</a:t>
            </a:r>
          </a:p>
          <a:p>
            <a:pPr algn="ctr"/>
            <a:r>
              <a:rPr lang="it-IT" sz="2400" b="1" dirty="0"/>
              <a:t>	Vice Presidente Rotary Club   	Acquaviva Gioia AR 2021/22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9524BED-32D3-851A-8393-57C236B2EBB5}"/>
              </a:ext>
            </a:extLst>
          </p:cNvPr>
          <p:cNvSpPr txBox="1"/>
          <p:nvPr/>
        </p:nvSpPr>
        <p:spPr>
          <a:xfrm>
            <a:off x="6864366" y="5723467"/>
            <a:ext cx="52599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Casamassima  Aula Magna LUM  30 giugno 2022</a:t>
            </a:r>
          </a:p>
        </p:txBody>
      </p:sp>
    </p:spTree>
    <p:extLst>
      <p:ext uri="{BB962C8B-B14F-4D97-AF65-F5344CB8AC3E}">
        <p14:creationId xmlns:p14="http://schemas.microsoft.com/office/powerpoint/2010/main" val="195178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1B667F86-87A6-4339-41E5-B4933D7E10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8880" y="54466"/>
            <a:ext cx="8028431" cy="620003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CDCEEBCA-8DEF-E0E1-DDD5-3CEAA6D7992E}"/>
              </a:ext>
            </a:extLst>
          </p:cNvPr>
          <p:cNvSpPr txBox="1"/>
          <p:nvPr/>
        </p:nvSpPr>
        <p:spPr>
          <a:xfrm>
            <a:off x="2468880" y="6291072"/>
            <a:ext cx="8138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De </a:t>
            </a:r>
            <a:r>
              <a:rPr lang="it-IT" dirty="0" err="1"/>
              <a:t>Siante</a:t>
            </a:r>
            <a:r>
              <a:rPr lang="it-IT" dirty="0"/>
              <a:t> Martina  Tesi di Laurea in Scienze infermieristiche 2022</a:t>
            </a:r>
          </a:p>
        </p:txBody>
      </p:sp>
    </p:spTree>
    <p:extLst>
      <p:ext uri="{BB962C8B-B14F-4D97-AF65-F5344CB8AC3E}">
        <p14:creationId xmlns:p14="http://schemas.microsoft.com/office/powerpoint/2010/main" val="41367045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413468"/>
            <a:ext cx="10515600" cy="688063"/>
          </a:xfrm>
        </p:spPr>
        <p:txBody>
          <a:bodyPr>
            <a:normAutofit fontScale="90000"/>
          </a:bodyPr>
          <a:lstStyle/>
          <a:p>
            <a:r>
              <a:rPr lang="it-IT" sz="4000" b="1" dirty="0"/>
              <a:t>Perché un  corso di alta formazione per infermieri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2034118"/>
            <a:ext cx="10515600" cy="3476666"/>
          </a:xfrm>
        </p:spPr>
        <p:txBody>
          <a:bodyPr/>
          <a:lstStyle/>
          <a:p>
            <a:r>
              <a:rPr lang="it-IT" dirty="0"/>
              <a:t>- Perché è la figura professionale che  garantisce la sorveglianza continua al paziente.</a:t>
            </a:r>
          </a:p>
          <a:p>
            <a:r>
              <a:rPr lang="it-IT" dirty="0"/>
              <a:t>- Perché è la figura professionale che deve rendere esecutive le decisioni diagnostiche e terapeutiche prescritte dal medico</a:t>
            </a:r>
          </a:p>
          <a:p>
            <a:endParaRPr lang="it-IT" dirty="0"/>
          </a:p>
          <a:p>
            <a:r>
              <a:rPr lang="it-IT" b="1" dirty="0"/>
              <a:t>La figura professionale dell’infermiere oggi deve acquisire oltre alla formazione di base una preparazione specialistica di settore che renda più qualificato ed efficiente il suo intervento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542891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939A1CE-EE04-895A-8B4F-9327501BC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536" y="365125"/>
            <a:ext cx="8473440" cy="640715"/>
          </a:xfrm>
        </p:spPr>
        <p:txBody>
          <a:bodyPr>
            <a:normAutofit fontScale="90000"/>
          </a:bodyPr>
          <a:lstStyle/>
          <a:p>
            <a:r>
              <a:rPr lang="it-IT" b="1" dirty="0"/>
              <a:t>ARTICOLAZIONE DEL CORSO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2B077BA-A23D-62E0-59FA-A5463BF18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9264" y="1459865"/>
            <a:ext cx="10384536" cy="4611751"/>
          </a:xfrm>
        </p:spPr>
        <p:txBody>
          <a:bodyPr>
            <a:normAutofit/>
          </a:bodyPr>
          <a:lstStyle/>
          <a:p>
            <a:r>
              <a:rPr lang="it-IT" b="1" dirty="0"/>
              <a:t>ARGOMENTI </a:t>
            </a:r>
            <a:r>
              <a:rPr lang="it-IT" dirty="0"/>
              <a:t> </a:t>
            </a:r>
            <a:r>
              <a:rPr lang="it-IT" b="1" dirty="0"/>
              <a:t>GENERALI</a:t>
            </a:r>
            <a:r>
              <a:rPr lang="it-IT" dirty="0"/>
              <a:t>                 </a:t>
            </a:r>
            <a:r>
              <a:rPr lang="it-IT" b="1" dirty="0"/>
              <a:t>Ematologia     </a:t>
            </a:r>
          </a:p>
          <a:p>
            <a:endParaRPr lang="it-IT" b="1" dirty="0"/>
          </a:p>
          <a:p>
            <a:pPr marL="0" indent="0">
              <a:buNone/>
            </a:pPr>
            <a:r>
              <a:rPr lang="it-IT" b="1" dirty="0"/>
              <a:t>               </a:t>
            </a:r>
            <a:r>
              <a:rPr lang="it-IT" dirty="0"/>
              <a:t>                                                </a:t>
            </a:r>
            <a:r>
              <a:rPr lang="it-IT" b="1" dirty="0"/>
              <a:t>Oncologia</a:t>
            </a:r>
          </a:p>
          <a:p>
            <a:pPr marL="0" indent="0">
              <a:buNone/>
            </a:pPr>
            <a:endParaRPr lang="it-IT" b="1" dirty="0"/>
          </a:p>
          <a:p>
            <a:pPr marL="0" indent="0">
              <a:buNone/>
            </a:pPr>
            <a:r>
              <a:rPr lang="it-IT" b="1" dirty="0"/>
              <a:t>                                                               Medicina Interna (complessità)</a:t>
            </a:r>
          </a:p>
          <a:p>
            <a:pPr marL="0" indent="0">
              <a:buNone/>
            </a:pPr>
            <a:endParaRPr lang="it-IT" b="1" dirty="0"/>
          </a:p>
          <a:p>
            <a:pPr marL="0" indent="0">
              <a:buNone/>
            </a:pPr>
            <a:r>
              <a:rPr lang="it-IT" b="1" dirty="0"/>
              <a:t>                                                               Geriatria (multidimensionalità)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                                                              </a:t>
            </a:r>
            <a:r>
              <a:rPr lang="it-IT" b="1" dirty="0"/>
              <a:t>Argomenti di Chirurgia</a:t>
            </a:r>
            <a:r>
              <a:rPr lang="it-IT" dirty="0"/>
              <a:t>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5049735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DBBA513-918C-7D29-9156-B14A8E125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1392" y="94719"/>
            <a:ext cx="9924288" cy="842645"/>
          </a:xfrm>
        </p:spPr>
        <p:txBody>
          <a:bodyPr>
            <a:normAutofit/>
          </a:bodyPr>
          <a:lstStyle/>
          <a:p>
            <a:r>
              <a:rPr lang="it-IT" b="1" dirty="0"/>
              <a:t>ARTICOLAZIONE DEL CORSO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AAB538A-306B-4183-008E-A579AA8151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7576" y="926926"/>
            <a:ext cx="10241074" cy="618558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it-IT" sz="4600" b="1" dirty="0"/>
              <a:t>	                                  Emostasi/Laboratorio/Angiologia </a:t>
            </a:r>
          </a:p>
          <a:p>
            <a:pPr marL="0" indent="0">
              <a:buNone/>
            </a:pPr>
            <a:r>
              <a:rPr lang="it-IT" sz="4600" b="1" dirty="0"/>
              <a:t>  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it-IT" sz="4600" b="1" dirty="0"/>
              <a:t>                                         Nutrizione                                                       </a:t>
            </a:r>
          </a:p>
          <a:p>
            <a:pPr marL="0" indent="0">
              <a:buNone/>
            </a:pPr>
            <a:r>
              <a:rPr lang="it-IT" sz="4600" b="1" dirty="0"/>
              <a:t>                                                          </a:t>
            </a:r>
          </a:p>
          <a:p>
            <a:pPr marL="0" indent="0">
              <a:buNone/>
            </a:pPr>
            <a:r>
              <a:rPr lang="it-IT" sz="4600" b="1" dirty="0"/>
              <a:t>                                         Pneumologia/cardiologia </a:t>
            </a:r>
          </a:p>
          <a:p>
            <a:pPr marL="0" indent="0">
              <a:buNone/>
            </a:pPr>
            <a:r>
              <a:rPr lang="it-IT" sz="4600" b="1" dirty="0"/>
              <a:t>                                    </a:t>
            </a:r>
          </a:p>
          <a:p>
            <a:pPr marL="0" indent="0">
              <a:buNone/>
            </a:pPr>
            <a:endParaRPr lang="it-IT" sz="4600" b="1" dirty="0"/>
          </a:p>
          <a:p>
            <a:pPr marL="0" indent="0">
              <a:buNone/>
            </a:pPr>
            <a:r>
              <a:rPr lang="it-IT" sz="4600" b="1" dirty="0"/>
              <a:t>                                          Neuropsichiatria</a:t>
            </a:r>
          </a:p>
          <a:p>
            <a:pPr marL="0" indent="0">
              <a:buNone/>
            </a:pPr>
            <a:endParaRPr lang="it-IT" sz="4600" b="1" dirty="0"/>
          </a:p>
          <a:p>
            <a:pPr marL="0" indent="0">
              <a:buNone/>
            </a:pPr>
            <a:r>
              <a:rPr lang="it-IT" sz="4600" b="1" dirty="0"/>
              <a:t>                                          Urgenze chirurgiche/Vulnologia</a:t>
            </a:r>
          </a:p>
          <a:p>
            <a:pPr marL="0" indent="0">
              <a:buNone/>
            </a:pPr>
            <a:endParaRPr lang="it-IT" sz="4600" b="1" dirty="0"/>
          </a:p>
          <a:p>
            <a:pPr marL="0" indent="0">
              <a:buNone/>
            </a:pPr>
            <a:r>
              <a:rPr lang="it-IT" sz="4600" b="1" dirty="0"/>
              <a:t>                                           Oncologia Pediatrica/nursing pediatrico                                                                                       </a:t>
            </a:r>
          </a:p>
          <a:p>
            <a:pPr marL="0" indent="0">
              <a:buNone/>
            </a:pPr>
            <a:r>
              <a:rPr lang="it-IT" b="1" dirty="0"/>
              <a:t>                               </a:t>
            </a:r>
          </a:p>
          <a:p>
            <a:pPr marL="0" indent="0">
              <a:buNone/>
            </a:pPr>
            <a:r>
              <a:rPr lang="it-IT" b="1" dirty="0"/>
              <a:t>                                                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8B8AE58-7EA0-3D3D-9B0A-F29C6DAEFF3F}"/>
              </a:ext>
            </a:extLst>
          </p:cNvPr>
          <p:cNvSpPr txBox="1"/>
          <p:nvPr/>
        </p:nvSpPr>
        <p:spPr>
          <a:xfrm>
            <a:off x="1817576" y="2447274"/>
            <a:ext cx="28045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/>
              <a:t>Sezione</a:t>
            </a:r>
          </a:p>
          <a:p>
            <a:r>
              <a:rPr lang="it-IT" sz="4000" b="1" dirty="0"/>
              <a:t>speciale</a:t>
            </a:r>
          </a:p>
        </p:txBody>
      </p:sp>
    </p:spTree>
    <p:extLst>
      <p:ext uri="{BB962C8B-B14F-4D97-AF65-F5344CB8AC3E}">
        <p14:creationId xmlns:p14="http://schemas.microsoft.com/office/powerpoint/2010/main" val="24192615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447AD06-46DA-EAFC-B9C2-6CDF549BC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3056" y="127381"/>
            <a:ext cx="8314944" cy="1006475"/>
          </a:xfrm>
        </p:spPr>
        <p:txBody>
          <a:bodyPr>
            <a:normAutofit fontScale="90000"/>
          </a:bodyPr>
          <a:lstStyle/>
          <a:p>
            <a:r>
              <a:rPr lang="it-IT" b="1" dirty="0"/>
              <a:t>ARTICOLAZIONE DEL CORSO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0DF720D-0BB1-4658-B0D5-388288A074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0048" y="1572768"/>
            <a:ext cx="8851392" cy="482803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it-IT" b="1" dirty="0"/>
              <a:t>                           </a:t>
            </a:r>
            <a:r>
              <a:rPr lang="it-IT" sz="3300" b="1" dirty="0"/>
              <a:t>Inserimento </a:t>
            </a:r>
            <a:r>
              <a:rPr lang="it-IT" sz="3300" b="1" dirty="0" err="1"/>
              <a:t>ecoguidato</a:t>
            </a:r>
            <a:r>
              <a:rPr lang="it-IT" sz="3300" b="1" dirty="0"/>
              <a:t>  e gestione degli accessi  venosi</a:t>
            </a:r>
          </a:p>
          <a:p>
            <a:pPr marL="0" indent="0">
              <a:buNone/>
            </a:pPr>
            <a:endParaRPr lang="it-IT" sz="3300" b="1" dirty="0"/>
          </a:p>
          <a:p>
            <a:pPr marL="0" indent="0">
              <a:buNone/>
            </a:pPr>
            <a:r>
              <a:rPr lang="it-IT" sz="3300" b="1" dirty="0"/>
              <a:t>             	 esecuzione ed interpretazione ECG</a:t>
            </a:r>
          </a:p>
          <a:p>
            <a:pPr marL="0" indent="0">
              <a:buNone/>
            </a:pPr>
            <a:r>
              <a:rPr lang="it-IT" sz="3300" b="1" dirty="0"/>
              <a:t>                    applicazione e gestione  NIV</a:t>
            </a:r>
          </a:p>
          <a:p>
            <a:pPr marL="0" indent="0">
              <a:buNone/>
            </a:pPr>
            <a:r>
              <a:rPr lang="it-IT" sz="3300" b="1" dirty="0"/>
              <a:t> </a:t>
            </a:r>
          </a:p>
          <a:p>
            <a:pPr marL="0" indent="0">
              <a:buNone/>
            </a:pPr>
            <a:r>
              <a:rPr lang="it-IT" sz="3300" b="1" dirty="0"/>
              <a:t>                    Gestione delle stomie/ Medicazioni avanzate/bendaggi    </a:t>
            </a:r>
          </a:p>
          <a:p>
            <a:pPr marL="0" indent="0">
              <a:buNone/>
            </a:pPr>
            <a:r>
              <a:rPr lang="it-IT" sz="3300" b="1" dirty="0"/>
              <a:t>      </a:t>
            </a:r>
          </a:p>
          <a:p>
            <a:pPr marL="0" indent="0">
              <a:buNone/>
            </a:pPr>
            <a:r>
              <a:rPr lang="it-IT" sz="3300" b="1" dirty="0"/>
              <a:t>                    Esecuzione esami di laboratorio (evitare errore 			  		 preanalitico)/ preparazione somministrazione e 	 		 		  sorveglianza infusioni parenterali</a:t>
            </a:r>
          </a:p>
          <a:p>
            <a:pPr marL="0" indent="0">
              <a:buNone/>
            </a:pPr>
            <a:r>
              <a:rPr lang="it-IT" sz="3300" b="1" dirty="0"/>
              <a:t>	               	    </a:t>
            </a:r>
          </a:p>
          <a:p>
            <a:endParaRPr lang="it-IT" b="1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24F13ABF-2170-DB1C-99E8-5454762FD265}"/>
              </a:ext>
            </a:extLst>
          </p:cNvPr>
          <p:cNvSpPr txBox="1"/>
          <p:nvPr/>
        </p:nvSpPr>
        <p:spPr>
          <a:xfrm>
            <a:off x="633984" y="2176272"/>
            <a:ext cx="312115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/>
              <a:t>Procedure Infermieristiche</a:t>
            </a:r>
          </a:p>
          <a:p>
            <a:endParaRPr lang="it-IT" sz="3200" b="1" dirty="0"/>
          </a:p>
          <a:p>
            <a:r>
              <a:rPr lang="it-IT" sz="2800" b="1" dirty="0"/>
              <a:t>(la borsa dell’infermiere) 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16341749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F879204-EFF7-8D3E-6EE4-E12DF72B0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1952" y="32765"/>
            <a:ext cx="8101584" cy="613411"/>
          </a:xfrm>
        </p:spPr>
        <p:txBody>
          <a:bodyPr>
            <a:noAutofit/>
          </a:bodyPr>
          <a:lstStyle/>
          <a:p>
            <a:r>
              <a:rPr lang="it-IT" sz="3600" b="1" dirty="0"/>
              <a:t>ARTICOLAZIONE DEL CORSO</a:t>
            </a:r>
            <a:endParaRPr lang="it-IT" sz="36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44DEED4-F25F-266B-392E-5526A2989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89304"/>
            <a:ext cx="10515600" cy="4812919"/>
          </a:xfrm>
        </p:spPr>
        <p:txBody>
          <a:bodyPr>
            <a:normAutofit/>
          </a:bodyPr>
          <a:lstStyle/>
          <a:p>
            <a:r>
              <a:rPr lang="it-IT" b="1" dirty="0"/>
              <a:t>Aspetti Normativi ed etici:      Aspetti organizzativi e gestionali</a:t>
            </a:r>
          </a:p>
          <a:p>
            <a:pPr marL="0" indent="0">
              <a:buNone/>
            </a:pPr>
            <a:r>
              <a:rPr lang="it-IT" b="1" dirty="0"/>
              <a:t>                                                       Nozioni di Medicina Legale</a:t>
            </a:r>
          </a:p>
          <a:p>
            <a:pPr marL="0" indent="0">
              <a:buNone/>
            </a:pPr>
            <a:r>
              <a:rPr lang="it-IT" b="1" dirty="0"/>
              <a:t>                                                       Ruolo e rapporti con le associazioni</a:t>
            </a:r>
          </a:p>
          <a:p>
            <a:pPr marL="0" indent="0">
              <a:buNone/>
            </a:pPr>
            <a:r>
              <a:rPr lang="it-IT" b="1" dirty="0"/>
              <a:t>                                                        mediche operanti sul territorio</a:t>
            </a:r>
          </a:p>
          <a:p>
            <a:pPr marL="0" indent="0">
              <a:buNone/>
            </a:pPr>
            <a:endParaRPr lang="it-IT" b="1" dirty="0"/>
          </a:p>
          <a:p>
            <a:pPr marL="0" indent="0">
              <a:buNone/>
            </a:pPr>
            <a:r>
              <a:rPr lang="it-IT" b="1" dirty="0"/>
              <a:t>                                                        Etica della professione medica</a:t>
            </a:r>
          </a:p>
          <a:p>
            <a:pPr marL="0" indent="0">
              <a:buNone/>
            </a:pPr>
            <a:endParaRPr lang="it-IT" b="1" dirty="0"/>
          </a:p>
          <a:p>
            <a:pPr marL="0" indent="0">
              <a:buNone/>
            </a:pPr>
            <a:r>
              <a:rPr lang="it-IT" b="1" dirty="0"/>
              <a:t>                                                        Prospettive future della Medicina 	  	                                              									 Territoriale  alla luce del PRRN          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C1DF3C2-DC22-E1A0-7C94-0E75811A93E2}"/>
              </a:ext>
            </a:extLst>
          </p:cNvPr>
          <p:cNvSpPr txBox="1"/>
          <p:nvPr/>
        </p:nvSpPr>
        <p:spPr>
          <a:xfrm>
            <a:off x="3584448" y="5535168"/>
            <a:ext cx="6144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/>
              <a:t>SEMINARI AGGIUNTIVI </a:t>
            </a:r>
          </a:p>
        </p:txBody>
      </p:sp>
    </p:spTree>
    <p:extLst>
      <p:ext uri="{BB962C8B-B14F-4D97-AF65-F5344CB8AC3E}">
        <p14:creationId xmlns:p14="http://schemas.microsoft.com/office/powerpoint/2010/main" val="29009219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EC193E9-D208-D013-5370-2EC7B29E1F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0" y="2326647"/>
            <a:ext cx="3733800" cy="207324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it-IT" sz="4800" dirty="0"/>
              <a:t>GRAZIE PER L’ATTENZIONE</a:t>
            </a:r>
          </a:p>
        </p:txBody>
      </p:sp>
      <p:sp>
        <p:nvSpPr>
          <p:cNvPr id="2" name="Rettangolo 1"/>
          <p:cNvSpPr/>
          <p:nvPr/>
        </p:nvSpPr>
        <p:spPr>
          <a:xfrm>
            <a:off x="624281" y="4999982"/>
            <a:ext cx="686933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b="1" dirty="0"/>
              <a:t>Quando non c’è più niente da fare ….c’è  ancora molto da fare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9FB1DFC-4FD6-0B21-E32E-C5711CA1C4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9020" y="670560"/>
            <a:ext cx="7689020" cy="414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479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199456" y="1268760"/>
            <a:ext cx="1056117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/>
              <a:t>Definizione delle Cure Palliative:</a:t>
            </a:r>
          </a:p>
          <a:p>
            <a:r>
              <a:rPr lang="it-IT" sz="2400" b="1" dirty="0"/>
              <a:t> </a:t>
            </a:r>
            <a:r>
              <a:rPr lang="it-IT" sz="2000" dirty="0"/>
              <a:t>Per cure palliative si intende </a:t>
            </a:r>
            <a:r>
              <a:rPr lang="it-IT" sz="2000" b="1" dirty="0"/>
              <a:t>l'insieme degli interventi terapeutici</a:t>
            </a:r>
            <a:r>
              <a:rPr lang="it-IT" sz="2000" dirty="0"/>
              <a:t>, </a:t>
            </a:r>
            <a:r>
              <a:rPr lang="it-IT" sz="2000" b="1" dirty="0"/>
              <a:t>diagnostici e assistenziali, rivolti sia alla persona malata sia al suo nucleo familiare,</a:t>
            </a:r>
            <a:r>
              <a:rPr lang="it-IT" sz="2000" dirty="0"/>
              <a:t> finalizzati alla cura attiva e totale dei pazienti la cui malattia di base, caratterizzata da </a:t>
            </a:r>
            <a:r>
              <a:rPr lang="it-IT" sz="2000" b="1" dirty="0"/>
              <a:t>un'inarrestabile evoluzione e da una prognosi infausta, non risponde più a trattamenti specifici. </a:t>
            </a:r>
            <a:r>
              <a:rPr lang="it-IT" sz="2000" dirty="0"/>
              <a:t> 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3983765" y="516681"/>
            <a:ext cx="4416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/>
              <a:t>Legge 38/2010</a:t>
            </a:r>
            <a:endParaRPr lang="it-IT" sz="36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115637" y="3552817"/>
            <a:ext cx="1075319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Il </a:t>
            </a:r>
            <a:r>
              <a:rPr lang="it-IT" sz="2000" b="1" dirty="0" err="1"/>
              <a:t>pallium</a:t>
            </a:r>
            <a:r>
              <a:rPr lang="it-IT" sz="2000" dirty="0"/>
              <a:t> era in origine un mantello usato dagli ufficiali romani in tempo di pace. </a:t>
            </a:r>
          </a:p>
          <a:p>
            <a:r>
              <a:rPr lang="it-IT" sz="2000" dirty="0"/>
              <a:t>Il significato del termine cure palliative per noi è avvolgere in un mantello protettivo i pazienti alleviando la sofferenza.</a:t>
            </a:r>
          </a:p>
          <a:p>
            <a:endParaRPr lang="it-IT" sz="2000" dirty="0"/>
          </a:p>
          <a:p>
            <a:r>
              <a:rPr lang="it-IT" sz="2000" dirty="0"/>
              <a:t>Per gli anglosassoni “Palliative Care” ha un significato più ampio:</a:t>
            </a:r>
          </a:p>
          <a:p>
            <a:r>
              <a:rPr lang="it-IT" sz="2000" b="1" dirty="0"/>
              <a:t>I care </a:t>
            </a:r>
            <a:r>
              <a:rPr lang="it-IT" sz="2000" b="1" dirty="0" err="1"/>
              <a:t>for</a:t>
            </a:r>
            <a:r>
              <a:rPr lang="it-IT" sz="2000" b="1" dirty="0"/>
              <a:t> </a:t>
            </a:r>
            <a:r>
              <a:rPr lang="it-IT" sz="2000" b="1" dirty="0" err="1"/>
              <a:t>you</a:t>
            </a:r>
            <a:r>
              <a:rPr lang="it-IT" sz="2000" dirty="0"/>
              <a:t> “mi occupo di te”. E: “tu sei importante per me”.</a:t>
            </a:r>
          </a:p>
          <a:p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1086750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39D06735-A314-AF27-BDE2-48F8C779EE5C}"/>
              </a:ext>
            </a:extLst>
          </p:cNvPr>
          <p:cNvSpPr txBox="1"/>
          <p:nvPr/>
        </p:nvSpPr>
        <p:spPr>
          <a:xfrm>
            <a:off x="1024128" y="1304544"/>
            <a:ext cx="10789920" cy="52976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it-IT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Le cure domiciliari </a:t>
            </a:r>
            <a:r>
              <a:rPr lang="it-IT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sono differenziate in 4 livelli di intensità assistenziale crescente (dalle cure domiciliari </a:t>
            </a:r>
            <a:r>
              <a:rPr lang="it-IT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“di livello base</a:t>
            </a:r>
            <a:r>
              <a:rPr lang="it-IT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” alle cure domiciliari a </a:t>
            </a:r>
            <a:r>
              <a:rPr lang="it-IT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elevata intensità</a:t>
            </a:r>
            <a:r>
              <a:rPr lang="it-IT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</a:t>
            </a:r>
            <a:r>
              <a:rPr lang="it-IT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L’assistenza residenziale </a:t>
            </a:r>
            <a:r>
              <a:rPr lang="it-IT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è differenziata in tre livelli di intensità:</a:t>
            </a:r>
            <a:endParaRPr lang="it-IT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it-IT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intensiva</a:t>
            </a:r>
            <a:r>
              <a:rPr lang="it-IT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(per accogliere le persone dimesse dall’ospedale)</a:t>
            </a:r>
            <a:endParaRPr lang="it-IT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it-IT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estensiva </a:t>
            </a:r>
            <a:r>
              <a:rPr lang="it-IT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(per persone che richiedono una continuità assistenziale)</a:t>
            </a:r>
            <a:endParaRPr lang="it-IT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it-IT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 lungo-assistenza e mantenimento </a:t>
            </a:r>
            <a:r>
              <a:rPr lang="it-IT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(per le situazioni stabilizzate che non possono essere trattate a domicilio per difficoltà familiari/sociali)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it-IT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F52AADD-A3AF-FED3-9858-F4E85D88204C}"/>
              </a:ext>
            </a:extLst>
          </p:cNvPr>
          <p:cNvSpPr txBox="1"/>
          <p:nvPr/>
        </p:nvSpPr>
        <p:spPr>
          <a:xfrm>
            <a:off x="2133600" y="518160"/>
            <a:ext cx="8485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/>
              <a:t>ASSISTENZA TERRITORIALE</a:t>
            </a:r>
          </a:p>
        </p:txBody>
      </p:sp>
    </p:spTree>
    <p:extLst>
      <p:ext uri="{BB962C8B-B14F-4D97-AF65-F5344CB8AC3E}">
        <p14:creationId xmlns:p14="http://schemas.microsoft.com/office/powerpoint/2010/main" val="1471377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1C0F02-F357-4FB8-EDAA-063417C0E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73151"/>
            <a:ext cx="10515600" cy="1444752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/>
              <a:t>Integrazione Assistenza Ospedale-Territorio</a:t>
            </a:r>
            <a:br>
              <a:rPr lang="it-IT" dirty="0"/>
            </a:br>
            <a:r>
              <a:rPr lang="it-IT" sz="3100" dirty="0"/>
              <a:t>(quando il paziente non può o non vuole andare in ospedale l’ospedale va dal paziente)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FA75BF6-5514-06B7-AE3F-4D1005DCE0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4728"/>
            <a:ext cx="11177016" cy="5343271"/>
          </a:xfrm>
        </p:spPr>
        <p:txBody>
          <a:bodyPr>
            <a:normAutofit lnSpcReduction="10000"/>
          </a:bodyPr>
          <a:lstStyle/>
          <a:p>
            <a:r>
              <a:rPr lang="it-IT" b="1" dirty="0"/>
              <a:t>Obiettivo:</a:t>
            </a:r>
            <a:r>
              <a:rPr lang="it-IT" dirty="0"/>
              <a:t>                     sviluppare  intensità di cura medio livello</a:t>
            </a:r>
          </a:p>
          <a:p>
            <a:endParaRPr lang="it-IT" dirty="0"/>
          </a:p>
          <a:p>
            <a:r>
              <a:rPr lang="it-IT" b="1" dirty="0"/>
              <a:t>Risorse:       </a:t>
            </a:r>
            <a:r>
              <a:rPr lang="it-IT" dirty="0"/>
              <a:t>Umane:     Medici ed Infermieri con adeguata formazione, figure 	                                		 		                  professionali di   supporto (psicologi, Assistenti sociali. 			  			                        fisioterapisti) Care </a:t>
            </a:r>
            <a:r>
              <a:rPr lang="it-IT" dirty="0" err="1"/>
              <a:t>Giver</a:t>
            </a:r>
            <a:r>
              <a:rPr lang="it-IT" dirty="0"/>
              <a:t> (a domicilio)</a:t>
            </a:r>
          </a:p>
          <a:p>
            <a:r>
              <a:rPr lang="it-IT" dirty="0"/>
              <a:t>		                                		</a:t>
            </a:r>
          </a:p>
          <a:p>
            <a:pPr marL="0" indent="0">
              <a:buNone/>
            </a:pPr>
            <a:r>
              <a:rPr lang="it-IT" dirty="0"/>
              <a:t>   		            Tecniche:    Strumenti di diagnostica ambulatoriale</a:t>
            </a:r>
          </a:p>
          <a:p>
            <a:pPr marL="0" indent="0">
              <a:buNone/>
            </a:pPr>
            <a:r>
              <a:rPr lang="it-IT" dirty="0"/>
              <a:t>                                           Servizi di Telemedicina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Modello organizzativo:       </a:t>
            </a:r>
            <a:r>
              <a:rPr lang="it-IT" b="1" dirty="0"/>
              <a:t>team multidisciplinare, interdisciplinare</a:t>
            </a:r>
          </a:p>
          <a:p>
            <a:pPr marL="0" indent="0">
              <a:buNone/>
            </a:pPr>
            <a:r>
              <a:rPr lang="it-IT" b="1" dirty="0"/>
              <a:t>		                              Valutazione multidimensionale, PDTA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90953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0615554-601B-2348-EC61-AF6FA423B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9728"/>
            <a:ext cx="10515600" cy="841248"/>
          </a:xfrm>
        </p:spPr>
        <p:txBody>
          <a:bodyPr>
            <a:normAutofit fontScale="90000"/>
          </a:bodyPr>
          <a:lstStyle/>
          <a:p>
            <a:pPr algn="ctr"/>
            <a:r>
              <a:rPr lang="it-IT" b="0" i="0" dirty="0">
                <a:solidFill>
                  <a:srgbClr val="333333"/>
                </a:solidFill>
                <a:effectLst/>
                <a:latin typeface="source-sans-pro"/>
              </a:rPr>
              <a:t>Assistenza territoriale: </a:t>
            </a:r>
            <a:r>
              <a:rPr lang="it-IT" b="0" i="0" dirty="0" err="1">
                <a:solidFill>
                  <a:srgbClr val="333333"/>
                </a:solidFill>
                <a:effectLst/>
                <a:latin typeface="source-sans-pro"/>
              </a:rPr>
              <a:t>Chronic</a:t>
            </a:r>
            <a:r>
              <a:rPr lang="it-IT" b="0" i="0" dirty="0">
                <a:solidFill>
                  <a:srgbClr val="333333"/>
                </a:solidFill>
                <a:effectLst/>
                <a:latin typeface="source-sans-pro"/>
              </a:rPr>
              <a:t> Care Model.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FF14B0C-C712-3F1B-9D84-17E8789496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456" y="1222120"/>
            <a:ext cx="11484864" cy="5526151"/>
          </a:xfrm>
        </p:spPr>
        <p:txBody>
          <a:bodyPr>
            <a:normAutofit fontScale="70000" lnSpcReduction="20000"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it-IT" sz="3500" b="1" i="0" dirty="0">
                <a:solidFill>
                  <a:srgbClr val="333333"/>
                </a:solidFill>
                <a:effectLst/>
                <a:latin typeface="source-sans-pro"/>
              </a:rPr>
              <a:t>offrire un percorso assistenziale razionale aderente alle linee guida nazionali e locali;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it-IT" sz="3500" b="1" i="0" dirty="0">
              <a:solidFill>
                <a:srgbClr val="333333"/>
              </a:solidFill>
              <a:effectLst/>
              <a:latin typeface="source-sans-pro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it-IT" sz="3500" b="1" i="0" dirty="0">
                <a:solidFill>
                  <a:srgbClr val="333333"/>
                </a:solidFill>
                <a:effectLst/>
                <a:latin typeface="source-sans-pro"/>
              </a:rPr>
              <a:t>favorire l'aderenza al follow up da parte dei pazienti rendendo i servizi assistenziali più facilmente fruibili sul territorio di residenza;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it-IT" sz="3500" b="1" i="0" dirty="0">
              <a:solidFill>
                <a:srgbClr val="333333"/>
              </a:solidFill>
              <a:effectLst/>
              <a:latin typeface="source-sans-pro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it-IT" sz="3500" b="1" i="0" dirty="0">
                <a:solidFill>
                  <a:srgbClr val="333333"/>
                </a:solidFill>
                <a:effectLst/>
                <a:latin typeface="source-sans-pro"/>
              </a:rPr>
              <a:t>evitare la mobilità dei pazienti ed il ricorso al ricovero ospedaliero inappropriato;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it-IT" sz="3500" b="1" i="0" dirty="0">
              <a:solidFill>
                <a:srgbClr val="333333"/>
              </a:solidFill>
              <a:effectLst/>
              <a:latin typeface="source-sans-pro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it-IT" sz="3500" b="1" i="0" dirty="0">
                <a:solidFill>
                  <a:srgbClr val="333333"/>
                </a:solidFill>
                <a:effectLst/>
                <a:latin typeface="source-sans-pro"/>
              </a:rPr>
              <a:t>azzerare l'attesa per i pazienti coinvolti, incidendo  sulle "liste d'attesa" aziendali;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it-IT" sz="3500" b="1" i="0" dirty="0">
              <a:solidFill>
                <a:srgbClr val="333333"/>
              </a:solidFill>
              <a:effectLst/>
              <a:latin typeface="source-sans-pro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it-IT" sz="3500" b="1" i="0" dirty="0">
                <a:solidFill>
                  <a:srgbClr val="333333"/>
                </a:solidFill>
                <a:effectLst/>
                <a:latin typeface="source-sans-pro"/>
              </a:rPr>
              <a:t>offrire un livello assistenziale efficiente a tutta la popolazione</a:t>
            </a:r>
            <a:r>
              <a:rPr lang="it-IT" sz="3500" b="0" i="0" dirty="0">
                <a:solidFill>
                  <a:srgbClr val="333333"/>
                </a:solidFill>
                <a:effectLst/>
                <a:latin typeface="source-sans-pro"/>
              </a:rPr>
              <a:t>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59960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43957B1-2FCC-6A0F-63C9-8CA4CB33C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5905"/>
            <a:ext cx="10515600" cy="1343216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/>
              <a:t>Pandemia da Covid 19 ed impatto sul sistema sanitario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CACE6F1-ABAD-20E2-076E-CB1E91911B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2020/21:  tasso di copertura assistenziale domiciliare attivato</a:t>
            </a:r>
            <a:r>
              <a:rPr lang="it-IT" b="1" dirty="0"/>
              <a:t>:  6% </a:t>
            </a:r>
          </a:p>
          <a:p>
            <a:endParaRPr lang="it-IT" b="1" dirty="0"/>
          </a:p>
          <a:p>
            <a:pPr marL="0" indent="0">
              <a:buNone/>
            </a:pPr>
            <a:r>
              <a:rPr lang="it-IT" dirty="0"/>
              <a:t>                    </a:t>
            </a:r>
            <a:r>
              <a:rPr lang="it-IT" b="1" dirty="0"/>
              <a:t>ritardi</a:t>
            </a:r>
            <a:r>
              <a:rPr lang="it-IT" dirty="0"/>
              <a:t> nell’attivazione di degenza territoriale, hospice </a:t>
            </a:r>
            <a:r>
              <a:rPr lang="it-IT" dirty="0" err="1"/>
              <a:t>etc</a:t>
            </a:r>
            <a:endParaRPr lang="it-IT" dirty="0"/>
          </a:p>
          <a:p>
            <a:pPr marL="0" indent="0">
              <a:buNone/>
            </a:pPr>
            <a:r>
              <a:rPr lang="it-IT" dirty="0"/>
              <a:t> 		       (carenza di figure professionali preparate)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b="1" dirty="0"/>
              <a:t>                   Conseguenze</a:t>
            </a:r>
            <a:r>
              <a:rPr lang="it-IT" dirty="0"/>
              <a:t>: ritardi talora fatali della diagnosi precoce e delle 				 terapie  soprattutto in ambito oncologico</a:t>
            </a:r>
          </a:p>
        </p:txBody>
      </p:sp>
    </p:spTree>
    <p:extLst>
      <p:ext uri="{BB962C8B-B14F-4D97-AF65-F5344CB8AC3E}">
        <p14:creationId xmlns:p14="http://schemas.microsoft.com/office/powerpoint/2010/main" val="1247603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6B6677C7-8FFD-198B-3BB1-66D8510761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824" y="177212"/>
            <a:ext cx="9802368" cy="5832814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2BEAF09B-E0DB-236D-8826-10C65FBC2E1F}"/>
              </a:ext>
            </a:extLst>
          </p:cNvPr>
          <p:cNvSpPr txBox="1"/>
          <p:nvPr/>
        </p:nvSpPr>
        <p:spPr>
          <a:xfrm>
            <a:off x="877824" y="6382512"/>
            <a:ext cx="980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Montenegro Rossella   Tesi di Laurea in scienze infermieristiche 2021</a:t>
            </a:r>
          </a:p>
        </p:txBody>
      </p:sp>
    </p:spTree>
    <p:extLst>
      <p:ext uri="{BB962C8B-B14F-4D97-AF65-F5344CB8AC3E}">
        <p14:creationId xmlns:p14="http://schemas.microsoft.com/office/powerpoint/2010/main" val="2111145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A8E874C0-1A57-B6FD-0C74-E44CD6542A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2400" y="577769"/>
            <a:ext cx="9668933" cy="5652343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EB0E2618-3826-B376-C859-C3EC8E20BF86}"/>
              </a:ext>
            </a:extLst>
          </p:cNvPr>
          <p:cNvSpPr txBox="1"/>
          <p:nvPr/>
        </p:nvSpPr>
        <p:spPr>
          <a:xfrm>
            <a:off x="4919472" y="6364224"/>
            <a:ext cx="651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De </a:t>
            </a:r>
            <a:r>
              <a:rPr lang="it-IT" dirty="0" err="1"/>
              <a:t>Siante</a:t>
            </a:r>
            <a:r>
              <a:rPr lang="it-IT" dirty="0"/>
              <a:t>  Martina   Tesi di Laurea in scienze infermieristiche 2022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8452D359-7200-6616-CE0F-811C354E2171}"/>
              </a:ext>
            </a:extLst>
          </p:cNvPr>
          <p:cNvSpPr txBox="1"/>
          <p:nvPr/>
        </p:nvSpPr>
        <p:spPr>
          <a:xfrm>
            <a:off x="2060448" y="719328"/>
            <a:ext cx="3584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Nuovi casi oncologici anno</a:t>
            </a:r>
          </a:p>
        </p:txBody>
      </p:sp>
    </p:spTree>
    <p:extLst>
      <p:ext uri="{BB962C8B-B14F-4D97-AF65-F5344CB8AC3E}">
        <p14:creationId xmlns:p14="http://schemas.microsoft.com/office/powerpoint/2010/main" val="2732482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EC5A63F1-EC6D-5642-97ED-0C46718BCF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672" y="1127680"/>
            <a:ext cx="5766216" cy="5327984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16C562DF-26FB-BEBA-DA1E-364B679761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0114" y="1082202"/>
            <a:ext cx="5766214" cy="5172294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C10E616B-762A-A132-55F3-7E76EBA8E325}"/>
              </a:ext>
            </a:extLst>
          </p:cNvPr>
          <p:cNvSpPr txBox="1"/>
          <p:nvPr/>
        </p:nvSpPr>
        <p:spPr>
          <a:xfrm>
            <a:off x="2798064" y="6400800"/>
            <a:ext cx="6601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De </a:t>
            </a:r>
            <a:r>
              <a:rPr lang="it-IT" dirty="0" err="1"/>
              <a:t>Siante</a:t>
            </a:r>
            <a:r>
              <a:rPr lang="it-IT" dirty="0"/>
              <a:t> Martina      Tesi di Laurea in Scienze infermieristiche 2022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CBE5DDB5-4035-46A0-7C12-290E4823B52D}"/>
              </a:ext>
            </a:extLst>
          </p:cNvPr>
          <p:cNvSpPr txBox="1"/>
          <p:nvPr/>
        </p:nvSpPr>
        <p:spPr>
          <a:xfrm>
            <a:off x="3364992" y="292608"/>
            <a:ext cx="6120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Pazienti Oncologici in assistenza domiciliare </a:t>
            </a:r>
          </a:p>
        </p:txBody>
      </p:sp>
    </p:spTree>
    <p:extLst>
      <p:ext uri="{BB962C8B-B14F-4D97-AF65-F5344CB8AC3E}">
        <p14:creationId xmlns:p14="http://schemas.microsoft.com/office/powerpoint/2010/main" val="13305638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o">
  <a:themeElements>
    <a:clrScheme name="Orga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4580</TotalTime>
  <Words>824</Words>
  <Application>Microsoft Office PowerPoint</Application>
  <PresentationFormat>Widescreen</PresentationFormat>
  <Paragraphs>118</Paragraphs>
  <Slides>16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2" baseType="lpstr">
      <vt:lpstr>Arial</vt:lpstr>
      <vt:lpstr>Calibri</vt:lpstr>
      <vt:lpstr>Garamond</vt:lpstr>
      <vt:lpstr>source-sans-pro</vt:lpstr>
      <vt:lpstr>Symbol</vt:lpstr>
      <vt:lpstr>Organico</vt:lpstr>
      <vt:lpstr>Presentazione standard di PowerPoint</vt:lpstr>
      <vt:lpstr>Presentazione standard di PowerPoint</vt:lpstr>
      <vt:lpstr>Presentazione standard di PowerPoint</vt:lpstr>
      <vt:lpstr>Integrazione Assistenza Ospedale-Territorio (quando il paziente non può o non vuole andare in ospedale l’ospedale va dal paziente)</vt:lpstr>
      <vt:lpstr>Assistenza territoriale: Chronic Care Model.</vt:lpstr>
      <vt:lpstr>Pandemia da Covid 19 ed impatto sul sistema sanitario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Perché un  corso di alta formazione per infermieri</vt:lpstr>
      <vt:lpstr>ARTICOLAZIONE DEL CORSO</vt:lpstr>
      <vt:lpstr>ARTICOLAZIONE DEL CORSO</vt:lpstr>
      <vt:lpstr>ARTICOLAZIONE DEL CORSO</vt:lpstr>
      <vt:lpstr>ARTICOLAZIONE DEL CORSO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Giuseppe Nettis</dc:creator>
  <cp:lastModifiedBy>Riccardo Guglielmi</cp:lastModifiedBy>
  <cp:revision>22</cp:revision>
  <dcterms:created xsi:type="dcterms:W3CDTF">2022-06-26T08:27:43Z</dcterms:created>
  <dcterms:modified xsi:type="dcterms:W3CDTF">2022-07-01T12:31:45Z</dcterms:modified>
</cp:coreProperties>
</file>